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323" r:id="rId3"/>
    <p:sldId id="311" r:id="rId4"/>
    <p:sldId id="332" r:id="rId5"/>
    <p:sldId id="333" r:id="rId6"/>
    <p:sldId id="309" r:id="rId7"/>
    <p:sldId id="325" r:id="rId8"/>
    <p:sldId id="286" r:id="rId9"/>
    <p:sldId id="322" r:id="rId10"/>
    <p:sldId id="321" r:id="rId11"/>
    <p:sldId id="326" r:id="rId12"/>
    <p:sldId id="327" r:id="rId13"/>
    <p:sldId id="328" r:id="rId14"/>
    <p:sldId id="329" r:id="rId15"/>
    <p:sldId id="330" r:id="rId16"/>
    <p:sldId id="331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414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48736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46497" y="6362700"/>
            <a:ext cx="343904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605" y="258761"/>
            <a:ext cx="1675731" cy="62661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182523"/>
            <a:ext cx="9309101" cy="1652549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ru-RU" dirty="0" smtClean="0"/>
              <a:t>«Точка роста» как один из ресурсов </a:t>
            </a:r>
            <a:r>
              <a:rPr lang="ru-RU" dirty="0" smtClean="0"/>
              <a:t>для формирования функциональной грамотности обучающихся</a:t>
            </a:r>
            <a:endParaRPr dirty="0"/>
          </a:p>
        </p:txBody>
      </p:sp>
      <p:pic>
        <p:nvPicPr>
          <p:cNvPr id="38" name="Рисунок 8" descr="Рисунок 8"/>
          <p:cNvPicPr>
            <a:picLocks noChangeAspect="1"/>
          </p:cNvPicPr>
          <p:nvPr/>
        </p:nvPicPr>
        <p:blipFill>
          <a:blip r:embed="rId2"/>
          <a:srcRect l="27307" t="8943" r="20023" b="77236"/>
          <a:stretch>
            <a:fillRect/>
          </a:stretch>
        </p:blipFill>
        <p:spPr>
          <a:xfrm>
            <a:off x="1750431" y="413700"/>
            <a:ext cx="5674736" cy="210634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5" name="Заголовок 1"/>
          <p:cNvSpPr txBox="1"/>
          <p:nvPr/>
        </p:nvSpPr>
        <p:spPr>
          <a:xfrm>
            <a:off x="1108908" y="0"/>
            <a:ext cx="10246029" cy="6414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Задание 2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>Сопоставьте экспонаты и виды изобразительного искусства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* живопись, графика, фотография, скульптура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09599"/>
              </p:ext>
            </p:extLst>
          </p:nvPr>
        </p:nvGraphicFramePr>
        <p:xfrm>
          <a:off x="1228299" y="3207222"/>
          <a:ext cx="9908274" cy="15080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53619"/>
                <a:gridCol w="4954655"/>
              </a:tblGrid>
              <a:tr h="559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Экспонат</a:t>
                      </a:r>
                      <a:endParaRPr lang="ru-RU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изобразительного 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искусства*</a:t>
                      </a:r>
                      <a:endParaRPr lang="ru-RU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948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5886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5" name="Заголовок 1"/>
          <p:cNvSpPr txBox="1"/>
          <p:nvPr/>
        </p:nvSpPr>
        <p:spPr>
          <a:xfrm>
            <a:off x="986078" y="-723331"/>
            <a:ext cx="10246029" cy="4217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Задание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>Перечислите представленные </a:t>
            </a:r>
            <a:r>
              <a:rPr lang="ru-RU" dirty="0" smtClean="0"/>
              <a:t>в музее жанры </a:t>
            </a:r>
            <a:r>
              <a:rPr lang="ru-RU" u="sng" dirty="0"/>
              <a:t>живописи</a:t>
            </a:r>
            <a:r>
              <a:rPr lang="ru-RU" dirty="0"/>
              <a:t>. Проиллюстрируйте жанры примерами с выставки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https://cloud.prezentacii.org/18/09/72129/images/screen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70" y="2364554"/>
            <a:ext cx="5499042" cy="412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520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5" name="Заголовок 1"/>
          <p:cNvSpPr txBox="1"/>
          <p:nvPr/>
        </p:nvSpPr>
        <p:spPr>
          <a:xfrm>
            <a:off x="1108908" y="0"/>
            <a:ext cx="10246029" cy="6414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Задание 4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>Проанализируйте информацию о направлениях </a:t>
            </a:r>
            <a:r>
              <a:rPr lang="ru-RU" u="sng" dirty="0"/>
              <a:t>живописи</a:t>
            </a:r>
            <a:r>
              <a:rPr lang="ru-RU" dirty="0"/>
              <a:t> и определите, какие из них представлены на выставке. Приведите примеры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959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5" name="Заголовок 1"/>
          <p:cNvSpPr txBox="1"/>
          <p:nvPr/>
        </p:nvSpPr>
        <p:spPr>
          <a:xfrm>
            <a:off x="900752" y="0"/>
            <a:ext cx="10918209" cy="6414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Задание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>Составьте список произведений </a:t>
            </a:r>
            <a:r>
              <a:rPr lang="ru-RU" dirty="0" smtClean="0"/>
              <a:t>для передвижной </a:t>
            </a:r>
            <a:r>
              <a:rPr lang="ru-RU" dirty="0"/>
              <a:t>выставки «Европейское искусство XV-XVI в.», используя экспонаты музея.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2212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5" name="Заголовок 1"/>
          <p:cNvSpPr txBox="1"/>
          <p:nvPr/>
        </p:nvSpPr>
        <p:spPr>
          <a:xfrm>
            <a:off x="900752" y="0"/>
            <a:ext cx="10918209" cy="6414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Задание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>Составьте и оформите рекламный буклет выставки «Европейское искусство XV-XVI в.», на </a:t>
            </a:r>
            <a:r>
              <a:rPr lang="ru-RU"/>
              <a:t>котором </a:t>
            </a:r>
            <a:r>
              <a:rPr lang="ru-RU" smtClean="0"/>
              <a:t>вы </a:t>
            </a:r>
            <a:r>
              <a:rPr lang="ru-RU" dirty="0"/>
              <a:t>представите аргументы в пользу </a:t>
            </a:r>
            <a:r>
              <a:rPr lang="ru-RU"/>
              <a:t>посещения </a:t>
            </a:r>
            <a:r>
              <a:rPr lang="ru-RU" smtClean="0"/>
              <a:t>данной </a:t>
            </a:r>
            <a:r>
              <a:rPr lang="ru-RU" dirty="0"/>
              <a:t>выставки.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878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69" y="1460306"/>
            <a:ext cx="7285301" cy="54639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60107" y="1741957"/>
            <a:ext cx="553189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Составьте и оформите рекламный буклет выставки «Европейское искусство XV-XVI в.», на котором вы представите аргументы в пользу посещения данной выставки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Составьте список произведений для передвижной выставки «Европейское искусство XV-XVI в.», используя экспонаты музея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Проанализируйте информацию о направлениях живописи и определите, какие из них представлены на выставке. Приведите примеры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Перечислите </a:t>
            </a:r>
            <a:r>
              <a:rPr lang="ru-RU" dirty="0"/>
              <a:t>представленные в музее жанры живописи. Проиллюстрируйте жанры примерами с выставки.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Сопоставьте экспонаты и виды изобразительного искусства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Составьте список экспонатов музея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883" y="1696067"/>
            <a:ext cx="1883391" cy="36474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105" y="2158616"/>
            <a:ext cx="1717343" cy="36474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49589" y="6610603"/>
            <a:ext cx="1717343" cy="36474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0" y="109182"/>
            <a:ext cx="1528549" cy="1586885"/>
          </a:xfrm>
          <a:prstGeom prst="flowChartProcess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Заголовок 1"/>
          <p:cNvSpPr txBox="1"/>
          <p:nvPr/>
        </p:nvSpPr>
        <p:spPr>
          <a:xfrm>
            <a:off x="709696" y="11351"/>
            <a:ext cx="8891341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/>
              <a:t>Таксономия </a:t>
            </a:r>
            <a:r>
              <a:rPr lang="ru-RU" dirty="0" err="1" smtClean="0"/>
              <a:t>Блума</a:t>
            </a:r>
            <a:endParaRPr dirty="0"/>
          </a:p>
        </p:txBody>
      </p:sp>
      <p:sp>
        <p:nvSpPr>
          <p:cNvPr id="9" name="Заголовок 1"/>
          <p:cNvSpPr txBox="1"/>
          <p:nvPr/>
        </p:nvSpPr>
        <p:spPr>
          <a:xfrm>
            <a:off x="2880096" y="778491"/>
            <a:ext cx="8891341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2400" dirty="0" smtClean="0"/>
              <a:t>Уровни учебных                                  Задания</a:t>
            </a:r>
          </a:p>
          <a:p>
            <a:r>
              <a:rPr lang="ru-RU" sz="2400" dirty="0" smtClean="0"/>
              <a:t>           целей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237475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9191" y="3325083"/>
            <a:ext cx="7397611" cy="1652549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pPr algn="just"/>
            <a:r>
              <a:rPr lang="ru-RU" dirty="0" smtClean="0"/>
              <a:t>Реальная путевка в жизнь</a:t>
            </a:r>
            <a:endParaRPr dirty="0"/>
          </a:p>
        </p:txBody>
      </p:sp>
      <p:pic>
        <p:nvPicPr>
          <p:cNvPr id="38" name="Рисунок 8" descr="Рисунок 8"/>
          <p:cNvPicPr>
            <a:picLocks noChangeAspect="1"/>
          </p:cNvPicPr>
          <p:nvPr/>
        </p:nvPicPr>
        <p:blipFill>
          <a:blip r:embed="rId2"/>
          <a:srcRect l="27307" t="8943" r="20023" b="77236"/>
          <a:stretch>
            <a:fillRect/>
          </a:stretch>
        </p:blipFill>
        <p:spPr>
          <a:xfrm>
            <a:off x="1750431" y="413700"/>
            <a:ext cx="5674736" cy="210634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6" y="1298713"/>
            <a:ext cx="3803374" cy="5071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90084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1006275" y="361952"/>
            <a:ext cx="5763020" cy="1303076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defTabSz="228589" fontAlgn="auto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Указ Президента Российской Федерации №204 от 07.05.2018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6337300"/>
            <a:ext cx="12192000" cy="34925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Helvetica Light" charset="0"/>
            </a:endParaRPr>
          </a:p>
        </p:txBody>
      </p:sp>
      <p:pic>
        <p:nvPicPr>
          <p:cNvPr id="11268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1219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534" y="2424136"/>
            <a:ext cx="11446933" cy="792163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национальных целях и стратегических задачах развития Российской Федерации на период до 2024 года»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84" y="3330267"/>
            <a:ext cx="11726333" cy="1092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5719" tIns="22860" rIns="45719" bIns="2286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484" y="4574549"/>
            <a:ext cx="11965514" cy="1646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19" tIns="22860" rIns="45719" bIns="2286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 </a:t>
            </a:r>
          </a:p>
        </p:txBody>
      </p:sp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393372" y="319009"/>
            <a:ext cx="3255395" cy="1837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688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48" name="Заголовок 1"/>
          <p:cNvSpPr txBox="1">
            <a:spLocks noGrp="1"/>
          </p:cNvSpPr>
          <p:nvPr>
            <p:ph type="title"/>
          </p:nvPr>
        </p:nvSpPr>
        <p:spPr>
          <a:xfrm>
            <a:off x="933885" y="307068"/>
            <a:ext cx="9826883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/>
              <a:t>Задачи национального проекта РФ «Образование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4886" y="1142573"/>
            <a:ext cx="1121608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Внедрение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уровнях основного общего и среднего общего образования новых методов обучения и воспитания, образовательных технологий, обеспечивающих освоение обучающимися базовых навыков и умений. Повышение их мотивации к обучению 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вовлечённости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образовательный процесс, а также обновление содержания и совершенствование методов обучения предметной области «Технология».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Формирование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эффективной системы выявления, поддержки и развития способностей и талантов у детей и молодёжи,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основанной на принципах справедливости, всеобщности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направленной на самоопределение и профессиональную ориентацию всех обучающихся.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Создание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условий для раннего развития детей в возрасте до трёх лет, реализация программы психолого-педагогической, методической и консультативной помощи родителям детей, получающих дошкольное образование в семье.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4. Создание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 2024 году современной и безопасной цифровой образовательной среды, обеспечивающей высокое качество и доступность образования всех видов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уровней.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5. Внедрение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национальной системы профессионального роста педагогических работников, охватывающей не менее 50 процентов учителей общеобразовательных организаций.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6. Модернизация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профессионального образования, в том числе посредством внедрения адаптивных, практико-ориентированных и гибких образовательных программ.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7. системы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непрерывного обновления работающими гражданами своих профессиональных знаний и приобретения ими новых профессиональных навыков, включая овладение компетенциями в области цифровой экономики всеми желающими.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развития наставничества, поддержки общественных инициатив и проектов, в том числе в сфере добровольчества (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волонтёрства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6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48" name="Заголовок 1"/>
          <p:cNvSpPr txBox="1">
            <a:spLocks noGrp="1"/>
          </p:cNvSpPr>
          <p:nvPr>
            <p:ph type="title"/>
          </p:nvPr>
        </p:nvSpPr>
        <p:spPr>
          <a:xfrm>
            <a:off x="933885" y="307068"/>
            <a:ext cx="9826883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Цель образовательного процесса в школе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1113" y="1511062"/>
            <a:ext cx="1121608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Усвоение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социально значимых основных знаний и норм, которые общество выработало на основе этих ценностей;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позитивных социально значимых отношений к общественным ценностям;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Приобретение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опыта поведения и применения сформированных знаний на практике в отношении к общественным ценностям.</a:t>
            </a:r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314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48" name="Заголовок 1"/>
          <p:cNvSpPr txBox="1">
            <a:spLocks noGrp="1"/>
          </p:cNvSpPr>
          <p:nvPr>
            <p:ph type="title"/>
          </p:nvPr>
        </p:nvSpPr>
        <p:spPr>
          <a:xfrm>
            <a:off x="933885" y="307068"/>
            <a:ext cx="9826883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Закон </a:t>
            </a:r>
            <a:r>
              <a:rPr lang="ru-RU" dirty="0"/>
              <a:t>«Об образовании в Российской Федерации»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3943" y="2084268"/>
            <a:ext cx="112160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– деятельность, направленная на развитие личности,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самоопределения и социализации обучающегося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 основе социокультурных духовно-нравственных ценностей и принятых в обществе правил и норм поведения в интересах человека, семьи общества и государства.</a:t>
            </a:r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17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7" name="Заголовок 1"/>
          <p:cNvSpPr txBox="1"/>
          <p:nvPr/>
        </p:nvSpPr>
        <p:spPr>
          <a:xfrm>
            <a:off x="1286329" y="270781"/>
            <a:ext cx="8891341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/>
              <a:t>Применение VR </a:t>
            </a:r>
            <a:r>
              <a:rPr lang="ru-RU" dirty="0"/>
              <a:t>технологий в образовании</a:t>
            </a:r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8685" y="1418727"/>
            <a:ext cx="112726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Наглядность.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Демонстрация явления с любой степенью его </a:t>
            </a:r>
            <a:r>
              <a:rPr lang="ru-RU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детализации</a:t>
            </a:r>
          </a:p>
          <a:p>
            <a:pPr lvl="0"/>
            <a:r>
              <a:rPr lang="ru-RU" sz="2800" b="1" u="sng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Безопасность.</a:t>
            </a:r>
            <a:r>
              <a:rPr lang="ru-RU" sz="2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Погружение зрителя в любое обстоятельство без малейших угроз для </a:t>
            </a:r>
            <a:r>
              <a:rPr lang="ru-RU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</a:t>
            </a:r>
          </a:p>
          <a:p>
            <a:pPr lvl="0"/>
            <a:r>
              <a:rPr lang="ru-RU" sz="2800" b="1" u="sng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Вовлечение. </a:t>
            </a:r>
            <a:r>
              <a:rPr lang="ru-RU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2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менять сценарии, влиять </a:t>
            </a:r>
            <a:endParaRPr lang="ru-RU" sz="2400" b="1" dirty="0" smtClean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 эксперимента </a:t>
            </a:r>
          </a:p>
          <a:p>
            <a:pPr lvl="0"/>
            <a:r>
              <a:rPr lang="ru-RU" sz="2800" b="1" u="sng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Фокусировка.</a:t>
            </a:r>
            <a:r>
              <a:rPr lang="ru-RU" sz="2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Виртуальный </a:t>
            </a:r>
            <a:r>
              <a:rPr lang="ru-RU" sz="2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 окружает зрителя </a:t>
            </a:r>
            <a:endParaRPr lang="ru-RU" sz="2400" b="1" dirty="0" smtClean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2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</a:t>
            </a:r>
            <a:r>
              <a:rPr lang="ru-RU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сторон </a:t>
            </a:r>
            <a:r>
              <a:rPr lang="ru-RU" sz="2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все 360 градусов</a:t>
            </a:r>
          </a:p>
          <a:p>
            <a:pPr lvl="0"/>
            <a:r>
              <a:rPr lang="ru-RU" sz="2800" b="1" u="sng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Виртуальные уроки. </a:t>
            </a:r>
            <a:r>
              <a:rPr lang="ru-RU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</a:t>
            </a:r>
            <a:r>
              <a:rPr lang="ru-RU" sz="2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первого лица и </a:t>
            </a:r>
            <a:endParaRPr lang="ru-RU" sz="2400" b="1" dirty="0" smtClean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ощущение </a:t>
            </a:r>
            <a:r>
              <a:rPr lang="ru-RU" sz="2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своего </a:t>
            </a:r>
            <a:r>
              <a:rPr lang="ru-RU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присутствия </a:t>
            </a:r>
            <a:r>
              <a:rPr lang="ru-RU" sz="2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нарисованном мире</a:t>
            </a:r>
          </a:p>
          <a:p>
            <a:pPr lvl="0"/>
            <a:endParaRPr lang="ru-RU" sz="2400" b="1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470" y="2876221"/>
            <a:ext cx="2743199" cy="365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0834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k-28\Users\М-16\Documents\Завуч 2017\Фото\Точка роста\Мероприятия в Центре\K6J-wPrwoL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461" y="3527604"/>
            <a:ext cx="4051737" cy="3038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60" y="1060526"/>
            <a:ext cx="3289437" cy="246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03" y="2767039"/>
            <a:ext cx="2743199" cy="365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E:\k-28\Users\М-16\Documents\Завуч 2017\Фото\Точка роста\IMG-d318a1440dcd280cc8527df3f7f203de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02" y="733393"/>
            <a:ext cx="3862554" cy="2863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26" y="3929774"/>
            <a:ext cx="3399509" cy="2549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7416360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Работа Центра «Точка роста»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52947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782" y="4835792"/>
            <a:ext cx="2054089" cy="158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66" name="Объект 2"/>
          <p:cNvSpPr txBox="1">
            <a:spLocks noGrp="1"/>
          </p:cNvSpPr>
          <p:nvPr>
            <p:ph type="body" idx="1"/>
          </p:nvPr>
        </p:nvSpPr>
        <p:spPr>
          <a:xfrm>
            <a:off x="226391" y="1865382"/>
            <a:ext cx="9123017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en-US" sz="2000" b="1" dirty="0"/>
              <a:t>Universe Sandbox </a:t>
            </a:r>
            <a:r>
              <a:rPr lang="en-US" sz="2000" b="1" dirty="0" smtClean="0"/>
              <a:t>2</a:t>
            </a:r>
            <a:endParaRPr lang="ru-RU" sz="2000" b="1" dirty="0" smtClean="0"/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ru-RU" sz="2000" b="1" dirty="0" err="1"/>
              <a:t>Buzz</a:t>
            </a:r>
            <a:r>
              <a:rPr lang="ru-RU" sz="2000" b="1" dirty="0"/>
              <a:t> </a:t>
            </a:r>
            <a:r>
              <a:rPr lang="ru-RU" sz="2000" b="1" dirty="0" err="1"/>
              <a:t>Aldrin</a:t>
            </a:r>
            <a:r>
              <a:rPr lang="ru-RU" sz="2000" b="1" dirty="0"/>
              <a:t>: маршрут на </a:t>
            </a:r>
            <a:r>
              <a:rPr lang="ru-RU" sz="2000" b="1" dirty="0" smtClean="0"/>
              <a:t>Марс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en-US" sz="2000" b="1" dirty="0"/>
              <a:t>The Body </a:t>
            </a:r>
            <a:r>
              <a:rPr lang="en-US" sz="2000" b="1" dirty="0" smtClean="0"/>
              <a:t>VR</a:t>
            </a:r>
            <a:endParaRPr lang="ru-RU" sz="2000" b="1" dirty="0" smtClean="0"/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en-US" sz="2000" b="1" dirty="0"/>
              <a:t>Google Earth </a:t>
            </a:r>
            <a:r>
              <a:rPr lang="en-US" sz="2000" b="1" dirty="0" smtClean="0"/>
              <a:t>VR</a:t>
            </a:r>
            <a:endParaRPr lang="ru-RU" sz="2000" b="1" dirty="0" smtClean="0"/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en-US" sz="2000" b="1" dirty="0"/>
              <a:t>3D </a:t>
            </a:r>
            <a:r>
              <a:rPr lang="en-US" sz="2000" b="1" dirty="0" err="1"/>
              <a:t>Organon</a:t>
            </a:r>
            <a:r>
              <a:rPr lang="en-US" sz="2000" b="1" dirty="0"/>
              <a:t> VR </a:t>
            </a:r>
            <a:r>
              <a:rPr lang="en-US" sz="2000" b="1" dirty="0" smtClean="0"/>
              <a:t>Anatomy</a:t>
            </a:r>
            <a:endParaRPr lang="ru-RU" sz="2000" b="1" dirty="0" smtClean="0"/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en-US" sz="2000" b="1" dirty="0"/>
              <a:t>My Way </a:t>
            </a:r>
            <a:r>
              <a:rPr lang="en-US" sz="2000" b="1" dirty="0" smtClean="0"/>
              <a:t>VR</a:t>
            </a:r>
            <a:endParaRPr lang="ru-RU" sz="2000" b="1" dirty="0" smtClean="0"/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en-US" sz="2000" b="1" dirty="0"/>
              <a:t>Apollo 11 </a:t>
            </a:r>
            <a:r>
              <a:rPr lang="en-US" sz="2000" b="1" dirty="0" smtClean="0"/>
              <a:t>VR</a:t>
            </a:r>
            <a:endParaRPr lang="ru-RU" sz="2000" b="1" dirty="0" smtClean="0"/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en-US" sz="2000" b="1" dirty="0"/>
              <a:t>The VR Museum of Fine </a:t>
            </a:r>
            <a:r>
              <a:rPr lang="en-US" sz="2000" b="1" dirty="0" smtClean="0"/>
              <a:t>Art</a:t>
            </a:r>
            <a:endParaRPr lang="ru-RU" sz="2000" b="1" dirty="0" smtClean="0"/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en-US" sz="2000" b="1" dirty="0"/>
              <a:t>Titanic </a:t>
            </a:r>
            <a:r>
              <a:rPr lang="en-US" sz="2000" b="1" dirty="0" smtClean="0"/>
              <a:t>VR</a:t>
            </a:r>
            <a:endParaRPr lang="ru-RU" sz="2000" b="1" dirty="0" smtClean="0"/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en-US" sz="2000" b="1" dirty="0" err="1"/>
              <a:t>InMind</a:t>
            </a:r>
            <a:r>
              <a:rPr lang="en-US" sz="2000" b="1" dirty="0"/>
              <a:t> 2 VR</a:t>
            </a:r>
            <a:endParaRPr sz="2000" b="1" dirty="0"/>
          </a:p>
        </p:txBody>
      </p:sp>
      <p:sp>
        <p:nvSpPr>
          <p:cNvPr id="67" name="Заголовок 1"/>
          <p:cNvSpPr txBox="1"/>
          <p:nvPr/>
        </p:nvSpPr>
        <p:spPr>
          <a:xfrm>
            <a:off x="1286329" y="270781"/>
            <a:ext cx="8191501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/>
              <a:t>Топ-10 образовательных программ</a:t>
            </a:r>
            <a:endParaRPr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356" y="5220011"/>
            <a:ext cx="1771209" cy="123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31" y="4183621"/>
            <a:ext cx="1911419" cy="132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903" y="5180329"/>
            <a:ext cx="2139936" cy="121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16" y="4271789"/>
            <a:ext cx="1907602" cy="112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830" y="2848864"/>
            <a:ext cx="2360296" cy="133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455" y="2866264"/>
            <a:ext cx="2362832" cy="146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12" y="2866264"/>
            <a:ext cx="1910983" cy="116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86" y="1635267"/>
            <a:ext cx="2101208" cy="1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43" y="1604677"/>
            <a:ext cx="1963285" cy="128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85" y="1034431"/>
            <a:ext cx="9499148" cy="539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1119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48" name="Заголовок 1"/>
          <p:cNvSpPr txBox="1">
            <a:spLocks noGrp="1"/>
          </p:cNvSpPr>
          <p:nvPr>
            <p:ph type="title"/>
          </p:nvPr>
        </p:nvSpPr>
        <p:spPr>
          <a:xfrm>
            <a:off x="933885" y="307068"/>
            <a:ext cx="9826883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algn="ctr"/>
            <a:r>
              <a:rPr lang="ru-RU" dirty="0" smtClean="0"/>
              <a:t>Искусство, 8 класс</a:t>
            </a:r>
            <a:br>
              <a:rPr lang="ru-RU" dirty="0" smtClean="0"/>
            </a:br>
            <a:r>
              <a:rPr lang="ru-RU" dirty="0" smtClean="0"/>
              <a:t>тема «Язык изобразительного искусства»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4886" y="1415533"/>
            <a:ext cx="109993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Задание 1</a:t>
            </a:r>
          </a:p>
          <a:p>
            <a:r>
              <a:rPr lang="ru-RU" sz="2800" dirty="0"/>
              <a:t>Составьте список экспонатов музея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809" y="2521818"/>
            <a:ext cx="6771037" cy="384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341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725</Words>
  <Application>Microsoft Office PowerPoint</Application>
  <PresentationFormat>Произвольный</PresentationFormat>
  <Paragraphs>104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«Точка роста» как один из ресурсов для формирования функциональной грамотности обучающихся</vt:lpstr>
      <vt:lpstr>Указ Президента Российской Федерации №204 от 07.05.2018</vt:lpstr>
      <vt:lpstr>Задачи национального проекта РФ «Образование»</vt:lpstr>
      <vt:lpstr>Цель образовательного процесса в школе</vt:lpstr>
      <vt:lpstr>Закон «Об образовании в Российской Федерации»</vt:lpstr>
      <vt:lpstr>Презентация PowerPoint</vt:lpstr>
      <vt:lpstr>Работа Центра «Точка роста»</vt:lpstr>
      <vt:lpstr>Презентация PowerPoint</vt:lpstr>
      <vt:lpstr>Искусство, 8 класс тема «Язык изобразительного искусства»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Реальная путевка в жизнь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Ирина</cp:lastModifiedBy>
  <cp:revision>80</cp:revision>
  <dcterms:modified xsi:type="dcterms:W3CDTF">2023-06-08T11:04:49Z</dcterms:modified>
</cp:coreProperties>
</file>