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323" r:id="rId3"/>
    <p:sldId id="311" r:id="rId4"/>
    <p:sldId id="332" r:id="rId5"/>
    <p:sldId id="333" r:id="rId6"/>
    <p:sldId id="325" r:id="rId7"/>
    <p:sldId id="335" r:id="rId8"/>
    <p:sldId id="336" r:id="rId9"/>
    <p:sldId id="334" r:id="rId10"/>
    <p:sldId id="338" r:id="rId11"/>
    <p:sldId id="341" r:id="rId12"/>
    <p:sldId id="345" r:id="rId13"/>
    <p:sldId id="343" r:id="rId14"/>
    <p:sldId id="340" r:id="rId15"/>
    <p:sldId id="344" r:id="rId16"/>
    <p:sldId id="342" r:id="rId17"/>
    <p:sldId id="331" r:id="rId1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-41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7487363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3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8053614" cy="9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Параллелограмм 6"/>
          <p:cNvSpPr/>
          <p:nvPr/>
        </p:nvSpPr>
        <p:spPr>
          <a:xfrm rot="18919285">
            <a:off x="-547866" y="792195"/>
            <a:ext cx="1846765" cy="768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746497" y="6362700"/>
            <a:ext cx="343904" cy="3581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>
                <a:solidFill>
                  <a:srgbClr val="FF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" name="Рисунок 9" descr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0605" y="258761"/>
            <a:ext cx="1675731" cy="626610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714375" marR="0" indent="-257175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1208314" marR="0" indent="-293914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17145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21717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2514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29718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34290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38862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/>
          <p:cNvSpPr txBox="1">
            <a:spLocks noGrp="1"/>
          </p:cNvSpPr>
          <p:nvPr>
            <p:ph type="ctrTitle"/>
          </p:nvPr>
        </p:nvSpPr>
        <p:spPr>
          <a:xfrm>
            <a:off x="1856014" y="3182523"/>
            <a:ext cx="9309101" cy="1652549"/>
          </a:xfrm>
          <a:prstGeom prst="rect">
            <a:avLst/>
          </a:prstGeom>
        </p:spPr>
        <p:txBody>
          <a:bodyPr anchor="t"/>
          <a:lstStyle>
            <a:lvl1pPr algn="l">
              <a:defRPr sz="3200"/>
            </a:lvl1pPr>
          </a:lstStyle>
          <a:p>
            <a:pPr algn="just"/>
            <a:r>
              <a:rPr lang="ru-RU" dirty="0" smtClean="0"/>
              <a:t>«Точка роста» как один из ресурсов воспитательной </a:t>
            </a:r>
            <a:r>
              <a:rPr lang="ru-RU" dirty="0"/>
              <a:t>работы в школе</a:t>
            </a:r>
            <a:endParaRPr dirty="0"/>
          </a:p>
        </p:txBody>
      </p:sp>
      <p:pic>
        <p:nvPicPr>
          <p:cNvPr id="38" name="Рисунок 8" descr="Рисунок 8"/>
          <p:cNvPicPr>
            <a:picLocks noChangeAspect="1"/>
          </p:cNvPicPr>
          <p:nvPr/>
        </p:nvPicPr>
        <p:blipFill>
          <a:blip r:embed="rId2"/>
          <a:srcRect l="27307" t="8943" r="20023" b="77236"/>
          <a:stretch>
            <a:fillRect/>
          </a:stretch>
        </p:blipFill>
        <p:spPr>
          <a:xfrm>
            <a:off x="1750431" y="413700"/>
            <a:ext cx="5674736" cy="2106343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Параллелограмм 10"/>
          <p:cNvSpPr/>
          <p:nvPr/>
        </p:nvSpPr>
        <p:spPr>
          <a:xfrm rot="18919285">
            <a:off x="-1047360" y="4355574"/>
            <a:ext cx="3536020" cy="1471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900179" y="196150"/>
            <a:ext cx="9567650" cy="91757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ru-RU" dirty="0" smtClean="0"/>
              <a:t>Кабинет формирования цифровых и гуманитарных компетенций</a:t>
            </a:r>
            <a:endParaRPr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187" y="1119747"/>
            <a:ext cx="2459250" cy="327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93"/>
          <a:stretch/>
        </p:blipFill>
        <p:spPr>
          <a:xfrm>
            <a:off x="8679724" y="2368012"/>
            <a:ext cx="3331760" cy="4265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0"/>
          <a:stretch/>
        </p:blipFill>
        <p:spPr>
          <a:xfrm>
            <a:off x="5252430" y="1119747"/>
            <a:ext cx="3331760" cy="4554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0582"/>
            <a:ext cx="2459250" cy="327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60" y="3746436"/>
            <a:ext cx="2164970" cy="2886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54045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757" y="3184755"/>
            <a:ext cx="4302183" cy="3237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900" y="242485"/>
            <a:ext cx="8053614" cy="917575"/>
          </a:xfrm>
        </p:spPr>
        <p:txBody>
          <a:bodyPr/>
          <a:lstStyle/>
          <a:p>
            <a:r>
              <a:rPr lang="ru-RU" dirty="0" err="1"/>
              <a:t>БлагоДАРИТЕльный</a:t>
            </a:r>
            <a:r>
              <a:rPr lang="ru-RU" dirty="0"/>
              <a:t> марафон РДШ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243" y="1302351"/>
            <a:ext cx="4995483" cy="3764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28" y="1160060"/>
            <a:ext cx="3512024" cy="2634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17256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900" y="242485"/>
            <a:ext cx="8053614" cy="917575"/>
          </a:xfrm>
        </p:spPr>
        <p:txBody>
          <a:bodyPr/>
          <a:lstStyle/>
          <a:p>
            <a:r>
              <a:rPr lang="ru-RU" dirty="0" err="1"/>
              <a:t>БлагоДАРИТЕльный</a:t>
            </a:r>
            <a:r>
              <a:rPr lang="ru-RU" dirty="0"/>
              <a:t> марафон РДШ</a:t>
            </a:r>
          </a:p>
        </p:txBody>
      </p:sp>
      <p:pic>
        <p:nvPicPr>
          <p:cNvPr id="6" name="Подарок ко дню учителя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2272789" y="1005953"/>
            <a:ext cx="7147635" cy="536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93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900" y="242485"/>
            <a:ext cx="8053614" cy="917575"/>
          </a:xfrm>
        </p:spPr>
        <p:txBody>
          <a:bodyPr/>
          <a:lstStyle/>
          <a:p>
            <a:r>
              <a:rPr lang="ru-RU" dirty="0" smtClean="0"/>
              <a:t>«Точка роста» - ресурс мотивирования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463" y="3497239"/>
            <a:ext cx="4121624" cy="3091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351" y="811000"/>
            <a:ext cx="3547736" cy="2660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692" y="1694965"/>
            <a:ext cx="3915741" cy="2533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55185" y="3166428"/>
            <a:ext cx="4398815" cy="2445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4"/>
          <a:stretch/>
        </p:blipFill>
        <p:spPr bwMode="auto">
          <a:xfrm rot="5400000">
            <a:off x="4666493" y="1535373"/>
            <a:ext cx="4164650" cy="2743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72520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3</a:t>
            </a:r>
            <a:r>
              <a:rPr lang="en-US" dirty="0" smtClean="0"/>
              <a:t>D</a:t>
            </a:r>
            <a:r>
              <a:rPr lang="ru-RU" dirty="0"/>
              <a:t>-</a:t>
            </a:r>
            <a:r>
              <a:rPr lang="ru-RU" dirty="0" smtClean="0"/>
              <a:t>печать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4236" y="1218299"/>
            <a:ext cx="5357884" cy="1750088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https://3dmag.org/ru/market/tag/9%20</a:t>
            </a:r>
            <a:r>
              <a:rPr lang="ru-RU" dirty="0"/>
              <a:t>мая/</a:t>
            </a:r>
          </a:p>
          <a:p>
            <a:r>
              <a:rPr lang="en-US" dirty="0"/>
              <a:t>https://3dtoday.ru/3d-models?search=9%20</a:t>
            </a:r>
            <a:r>
              <a:rPr lang="ru-RU" dirty="0"/>
              <a:t>мая</a:t>
            </a:r>
          </a:p>
          <a:p>
            <a:r>
              <a:rPr lang="en-US" dirty="0"/>
              <a:t>https://3d-stl.com/catalog/free/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79" r="6073" b="53520"/>
          <a:stretch/>
        </p:blipFill>
        <p:spPr>
          <a:xfrm>
            <a:off x="272955" y="3466532"/>
            <a:ext cx="1514901" cy="1862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650" y="986998"/>
            <a:ext cx="2972084" cy="3962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0" t="10560" r="47789" b="59914"/>
          <a:stretch/>
        </p:blipFill>
        <p:spPr>
          <a:xfrm>
            <a:off x="1473958" y="4817659"/>
            <a:ext cx="2852384" cy="1869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750" y="4531244"/>
            <a:ext cx="2932972" cy="2199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060" y="3747057"/>
            <a:ext cx="1831930" cy="2442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046" y="4616542"/>
            <a:ext cx="1755255" cy="2340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602" y="2808495"/>
            <a:ext cx="2492740" cy="1869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278" y="1068908"/>
            <a:ext cx="2319449" cy="1739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811" y="2808495"/>
            <a:ext cx="2107723" cy="1580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8283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521" y="331360"/>
            <a:ext cx="4135272" cy="5513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14" y="2784143"/>
            <a:ext cx="5280813" cy="3960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72" y="450251"/>
            <a:ext cx="4276299" cy="3207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3" t="5373" r="6069" b="22388"/>
          <a:stretch/>
        </p:blipFill>
        <p:spPr>
          <a:xfrm>
            <a:off x="8318310" y="3951027"/>
            <a:ext cx="3773606" cy="2477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8318310" y="6373502"/>
            <a:ext cx="387369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Стабилизатор</a:t>
            </a:r>
            <a:r>
              <a:rPr kumimoji="0" lang="ru-RU" sz="18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для ВОГ-17</a:t>
            </a: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16730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334" y="4226094"/>
            <a:ext cx="2078091" cy="1558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425" y="4851079"/>
            <a:ext cx="2239166" cy="1679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425" y="3214579"/>
            <a:ext cx="1969827" cy="1477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87435" y="2086741"/>
            <a:ext cx="4013418" cy="3010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29" y="3132116"/>
            <a:ext cx="2548753" cy="339833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972" y="682733"/>
            <a:ext cx="3521373" cy="2641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278038"/>
            <a:ext cx="7416360" cy="91757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ru-RU" dirty="0" smtClean="0"/>
              <a:t>Работа Центра «Точка роста»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20494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/>
          <p:cNvSpPr txBox="1">
            <a:spLocks noGrp="1"/>
          </p:cNvSpPr>
          <p:nvPr>
            <p:ph type="ctrTitle"/>
          </p:nvPr>
        </p:nvSpPr>
        <p:spPr>
          <a:xfrm>
            <a:off x="1859191" y="3325083"/>
            <a:ext cx="7397611" cy="1652549"/>
          </a:xfrm>
          <a:prstGeom prst="rect">
            <a:avLst/>
          </a:prstGeom>
        </p:spPr>
        <p:txBody>
          <a:bodyPr anchor="t"/>
          <a:lstStyle>
            <a:lvl1pPr algn="l">
              <a:defRPr sz="3200"/>
            </a:lvl1pPr>
          </a:lstStyle>
          <a:p>
            <a:pPr algn="just"/>
            <a:r>
              <a:rPr lang="ru-RU" dirty="0" smtClean="0"/>
              <a:t>Реальная путевка в жизнь</a:t>
            </a:r>
            <a:endParaRPr dirty="0"/>
          </a:p>
        </p:txBody>
      </p:sp>
      <p:pic>
        <p:nvPicPr>
          <p:cNvPr id="38" name="Рисунок 8" descr="Рисунок 8"/>
          <p:cNvPicPr>
            <a:picLocks noChangeAspect="1"/>
          </p:cNvPicPr>
          <p:nvPr/>
        </p:nvPicPr>
        <p:blipFill>
          <a:blip r:embed="rId2"/>
          <a:srcRect l="27307" t="8943" r="20023" b="77236"/>
          <a:stretch>
            <a:fillRect/>
          </a:stretch>
        </p:blipFill>
        <p:spPr>
          <a:xfrm>
            <a:off x="1750431" y="413700"/>
            <a:ext cx="5674736" cy="2106343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Параллелограмм 10"/>
          <p:cNvSpPr/>
          <p:nvPr/>
        </p:nvSpPr>
        <p:spPr>
          <a:xfrm rot="18919285">
            <a:off x="-1047360" y="4355574"/>
            <a:ext cx="3536020" cy="1471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276" y="1298713"/>
            <a:ext cx="3803374" cy="5071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900840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>
          <a:xfrm>
            <a:off x="1006275" y="361952"/>
            <a:ext cx="5763020" cy="1303076"/>
          </a:xfrm>
          <a:solidFill>
            <a:schemeClr val="accent2">
              <a:lumMod val="40000"/>
              <a:lumOff val="60000"/>
            </a:schemeClr>
          </a:solidFill>
        </p:spPr>
        <p:txBody>
          <a:bodyPr rtlCol="0">
            <a:noAutofit/>
          </a:bodyPr>
          <a:lstStyle/>
          <a:p>
            <a:pPr defTabSz="228589" fontAlgn="auto">
              <a:spcAft>
                <a:spcPts val="0"/>
              </a:spcAft>
              <a:defRPr/>
            </a:pP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Указ Президента Российской Федерации №204 от 07.05.2018</a:t>
            </a: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0" y="6337300"/>
            <a:ext cx="12192000" cy="34925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bevel/>
            <a:headEnd type="none" w="med" len="med"/>
            <a:tailEnd type="none" w="med" len="med"/>
          </a:ln>
          <a:effectLst>
            <a:outerShdw blurRad="508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Helvetica Light" charset="0"/>
            </a:endParaRPr>
          </a:p>
        </p:txBody>
      </p:sp>
      <p:pic>
        <p:nvPicPr>
          <p:cNvPr id="11268" name="Picture 3" descr="C:\Users\Danil\Desktop\юбка - город на волнах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7900"/>
            <a:ext cx="12192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2534" y="2424136"/>
            <a:ext cx="11446933" cy="792163"/>
          </a:xfrm>
          <a:solidFill>
            <a:schemeClr val="accent2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 национальных целях и стратегических задачах развития Российской Федерации на период до 2024 года»</a:t>
            </a:r>
            <a:endParaRPr lang="ru-RU" sz="2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484" y="3330267"/>
            <a:ext cx="11726333" cy="1092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45719" tIns="22860" rIns="45719" bIns="22860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глобальной конкурентоспособности российского образования, вхождение Российской Федерации в число 10 ведущих стран мира по качеству общего образования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6484" y="4574549"/>
            <a:ext cx="11965514" cy="16466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45719" tIns="22860" rIns="45719" bIns="22860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Воспитание гармонично развитой и социально ответственной личности на основе духовно-нравственных ценностей народов Российской Федерации, исторических и национально-культурных традиций </a:t>
            </a:r>
          </a:p>
        </p:txBody>
      </p:sp>
      <p:pic>
        <p:nvPicPr>
          <p:cNvPr id="19464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8393372" y="319009"/>
            <a:ext cx="3255395" cy="18373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76881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7"/>
          <p:cNvSpPr txBox="1">
            <a:spLocks noGrp="1"/>
          </p:cNvSpPr>
          <p:nvPr>
            <p:ph type="sldNum" sz="quarter" idx="2"/>
          </p:nvPr>
        </p:nvSpPr>
        <p:spPr>
          <a:xfrm>
            <a:off x="11866378" y="6362699"/>
            <a:ext cx="224023" cy="358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48" name="Заголовок 1"/>
          <p:cNvSpPr txBox="1">
            <a:spLocks noGrp="1"/>
          </p:cNvSpPr>
          <p:nvPr>
            <p:ph type="title"/>
          </p:nvPr>
        </p:nvSpPr>
        <p:spPr>
          <a:xfrm>
            <a:off x="933885" y="307068"/>
            <a:ext cx="9826883" cy="91757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ru-RU" dirty="0"/>
              <a:t>Задачи национального проекта РФ «Образование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34886" y="1142573"/>
            <a:ext cx="11216087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1. Внедрение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 уровнях основного общего и среднего общего образования новых методов обучения и воспитания, образовательных технологий, обеспечивающих освоение обучающимися базовых навыков и умений. Повышение их мотивации к обучению и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вовлечённости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в образовательный процесс, а также обновление содержания и совершенствование методов обучения предметной области «Технология».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2. Формирование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эффективной системы выявления, поддержки и развития способностей и талантов у детей и молодёжи,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основанной на принципах справедливости, всеобщности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 направленной на самоопределение и профессиональную ориентацию всех обучающихся.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3. Создание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условий для раннего развития детей в возрасте до трёх лет, реализация программы психолого-педагогической, методической и консультативной помощи родителям детей, получающих дошкольное образование в семье.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4. Создание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 2024 году современной и безопасной цифровой образовательной среды, обеспечивающей высокое качество и доступность образования всех видов 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уровней.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5. Внедрение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национальной системы профессионального роста педагогических работников, охватывающей не менее 50 процентов учителей общеобразовательных организаций.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6. Модернизация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профессионального образования, в том числе посредством внедрения адаптивных, практико-ориентированных и гибких образовательных программ.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7. системы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непрерывного обновления работающими гражданами своих профессиональных знаний и приобретения ими новых профессиональных навыков, включая овладение компетенциями в области цифровой экономики всеми желающими.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8.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Создание условий для развития наставничества, поддержки общественных инициатив и проектов, в том числе в сфере добровольчества (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волонтёрства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16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7"/>
          <p:cNvSpPr txBox="1">
            <a:spLocks noGrp="1"/>
          </p:cNvSpPr>
          <p:nvPr>
            <p:ph type="sldNum" sz="quarter" idx="2"/>
          </p:nvPr>
        </p:nvSpPr>
        <p:spPr>
          <a:xfrm>
            <a:off x="11866378" y="6362699"/>
            <a:ext cx="224023" cy="358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48" name="Заголовок 1"/>
          <p:cNvSpPr txBox="1">
            <a:spLocks noGrp="1"/>
          </p:cNvSpPr>
          <p:nvPr>
            <p:ph type="title"/>
          </p:nvPr>
        </p:nvSpPr>
        <p:spPr>
          <a:xfrm>
            <a:off x="933885" y="307068"/>
            <a:ext cx="9826883" cy="91757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ru-RU" dirty="0" smtClean="0"/>
              <a:t>Цель образовательного процесса в школе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71113" y="1511062"/>
            <a:ext cx="1121608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arenR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Усвоение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социально значимых основных знаний и норм, которые общество выработало на основе этих ценностей; </a:t>
            </a: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позитивных социально значимых отношений к общественным ценностям; </a:t>
            </a: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Приобретение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опыта поведения и применения сформированных знаний на практике в отношении к общественным ценностям.</a:t>
            </a:r>
            <a:endParaRPr lang="ru-RU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3141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7"/>
          <p:cNvSpPr txBox="1">
            <a:spLocks noGrp="1"/>
          </p:cNvSpPr>
          <p:nvPr>
            <p:ph type="sldNum" sz="quarter" idx="2"/>
          </p:nvPr>
        </p:nvSpPr>
        <p:spPr>
          <a:xfrm>
            <a:off x="11866378" y="6362699"/>
            <a:ext cx="224023" cy="358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48" name="Заголовок 1"/>
          <p:cNvSpPr txBox="1">
            <a:spLocks noGrp="1"/>
          </p:cNvSpPr>
          <p:nvPr>
            <p:ph type="title"/>
          </p:nvPr>
        </p:nvSpPr>
        <p:spPr>
          <a:xfrm>
            <a:off x="933885" y="307068"/>
            <a:ext cx="9826883" cy="91757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ru-RU" dirty="0" smtClean="0"/>
              <a:t>Закон </a:t>
            </a:r>
            <a:r>
              <a:rPr lang="ru-RU" dirty="0"/>
              <a:t>«Об образовании в Российской Федерации»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93943" y="2084268"/>
            <a:ext cx="1121608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Воспитание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– деятельность, направленная на развитие личности, 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условий для самоопределения и социализации обучающегося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на основе социокультурных духовно-нравственных ценностей и принятых в обществе правил и норм поведения в интересах человека, семьи общества и государства.</a:t>
            </a:r>
            <a:endParaRPr lang="ru-RU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5174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E:\k-28\Users\М-16\Documents\Завуч 2017\Фото\Точка роста\Мероприятия в Центре\K6J-wPrwoL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461" y="3527604"/>
            <a:ext cx="4051737" cy="30388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k-28\Users\М-16\Documents\Завуч 2017\Фото\Точка роста\IMG-d318a1440dcd280cc8527df3f7f203de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23" y="433143"/>
            <a:ext cx="3446412" cy="2555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26" y="3929774"/>
            <a:ext cx="3399509" cy="2549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278038"/>
            <a:ext cx="7416360" cy="91757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ru-RU" dirty="0" smtClean="0"/>
              <a:t>Центр «Точка роста»</a:t>
            </a: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119" y="3906646"/>
            <a:ext cx="3725840" cy="2483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60" y="1050877"/>
            <a:ext cx="3525672" cy="2644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339" y="1057701"/>
            <a:ext cx="2820537" cy="2115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52947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k-28\Users\М-16\Documents\Завуч 2017\Фото\Точка роста\IMG_01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290" y="1251079"/>
            <a:ext cx="3989118" cy="2659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E:\k-28\Users\М-16\Documents\Завуч 2017\Фото\Точка роста\20191219_1328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835" y="3910491"/>
            <a:ext cx="3382594" cy="2536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k-28\Users\М-16\Documents\Завуч 2017\Фото\Точка роста\IMG_01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918" y="811001"/>
            <a:ext cx="3902786" cy="2601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278038"/>
            <a:ext cx="7416360" cy="91757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ru-RU" dirty="0" smtClean="0"/>
              <a:t>Работа Центра «Точка роста»</a:t>
            </a:r>
            <a:endParaRPr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939" y="4183109"/>
            <a:ext cx="3741263" cy="2494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E:\k-28\Users\М-16\Documents\Завуч 2017\Фото\Точка роста\Мероприятия в Центре\K6J-wPrwoL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83" y="4183109"/>
            <a:ext cx="3366714" cy="25250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83176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278038"/>
            <a:ext cx="7416360" cy="91757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ru-RU" dirty="0" smtClean="0"/>
              <a:t>Кабинет ОБЖ</a:t>
            </a: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263" y="1143002"/>
            <a:ext cx="3299148" cy="2474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928" y="644731"/>
            <a:ext cx="3528072" cy="2646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2230" y="1605836"/>
            <a:ext cx="3702669" cy="2777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227" y="4374319"/>
            <a:ext cx="3102591" cy="2326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89" y="3617363"/>
            <a:ext cx="3733811" cy="2489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E:\k-28\Users\М-16\Documents\Завуч 2017\Фото\Точка роста\20200213_10584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542" y="3975125"/>
            <a:ext cx="3671245" cy="27534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0114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7"/>
          <p:cNvSpPr txBox="1">
            <a:spLocks noGrp="1"/>
          </p:cNvSpPr>
          <p:nvPr>
            <p:ph type="sldNum" sz="quarter" idx="2"/>
          </p:nvPr>
        </p:nvSpPr>
        <p:spPr>
          <a:xfrm>
            <a:off x="11866378" y="6362699"/>
            <a:ext cx="224023" cy="358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48" name="Заголовок 1"/>
          <p:cNvSpPr txBox="1">
            <a:spLocks noGrp="1"/>
          </p:cNvSpPr>
          <p:nvPr>
            <p:ph type="title"/>
          </p:nvPr>
        </p:nvSpPr>
        <p:spPr>
          <a:xfrm>
            <a:off x="933885" y="525436"/>
            <a:ext cx="10448348" cy="91757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ru-RU" dirty="0" smtClean="0"/>
              <a:t>Достоинства </a:t>
            </a:r>
            <a:r>
              <a:rPr lang="ru-RU" dirty="0"/>
              <a:t>использования 3D-печати в образовании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93943" y="2084268"/>
            <a:ext cx="1121608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	Обучение наукам и технологии</a:t>
            </a:r>
          </a:p>
          <a:p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	Развитие воображения и творческого подхода</a:t>
            </a:r>
          </a:p>
          <a:p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	Привлечение «ленивых» учеников</a:t>
            </a:r>
          </a:p>
          <a:p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	Воспитание социальных навыков</a:t>
            </a:r>
          </a:p>
          <a:p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	Культивирование целеустремленности</a:t>
            </a:r>
          </a:p>
        </p:txBody>
      </p:sp>
    </p:spTree>
    <p:extLst>
      <p:ext uri="{BB962C8B-B14F-4D97-AF65-F5344CB8AC3E}">
        <p14:creationId xmlns:p14="http://schemas.microsoft.com/office/powerpoint/2010/main" val="12105157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2182</TotalTime>
  <Words>470</Words>
  <Application>Microsoft Office PowerPoint</Application>
  <PresentationFormat>Произвольный</PresentationFormat>
  <Paragraphs>45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«Точка роста» как один из ресурсов воспитательной работы в школе</vt:lpstr>
      <vt:lpstr>Указ Президента Российской Федерации №204 от 07.05.2018</vt:lpstr>
      <vt:lpstr>Задачи национального проекта РФ «Образование»</vt:lpstr>
      <vt:lpstr>Цель образовательного процесса в школе</vt:lpstr>
      <vt:lpstr>Закон «Об образовании в Российской Федерации»</vt:lpstr>
      <vt:lpstr>Центр «Точка роста»</vt:lpstr>
      <vt:lpstr>Работа Центра «Точка роста»</vt:lpstr>
      <vt:lpstr>Кабинет ОБЖ</vt:lpstr>
      <vt:lpstr>Достоинства использования 3D-печати в образовании</vt:lpstr>
      <vt:lpstr>Кабинет формирования цифровых и гуманитарных компетенций</vt:lpstr>
      <vt:lpstr>БлагоДАРИТЕльный марафон РДШ</vt:lpstr>
      <vt:lpstr>БлагоДАРИТЕльный марафон РДШ</vt:lpstr>
      <vt:lpstr>«Точка роста» - ресурс мотивирования</vt:lpstr>
      <vt:lpstr>3D-печать</vt:lpstr>
      <vt:lpstr>Презентация PowerPoint</vt:lpstr>
      <vt:lpstr>Работа Центра «Точка роста»</vt:lpstr>
      <vt:lpstr>Реальная путевка в жизнь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создании федеральной сети Центров образования цифрового и гуманитарного профилей «Точка роста»</dc:title>
  <dc:creator>Лариса Сулима</dc:creator>
  <cp:lastModifiedBy>Ирина</cp:lastModifiedBy>
  <cp:revision>93</cp:revision>
  <dcterms:modified xsi:type="dcterms:W3CDTF">2023-02-27T14:06:32Z</dcterms:modified>
</cp:coreProperties>
</file>